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3" r:id="rId3"/>
    <p:sldId id="275" r:id="rId4"/>
    <p:sldId id="270" r:id="rId5"/>
    <p:sldId id="260" r:id="rId6"/>
    <p:sldId id="264" r:id="rId7"/>
    <p:sldId id="262" r:id="rId8"/>
    <p:sldId id="263" r:id="rId9"/>
    <p:sldId id="268" r:id="rId10"/>
    <p:sldId id="257" r:id="rId11"/>
    <p:sldId id="258" r:id="rId12"/>
    <p:sldId id="259" r:id="rId13"/>
    <p:sldId id="261" r:id="rId14"/>
    <p:sldId id="265" r:id="rId15"/>
    <p:sldId id="266" r:id="rId16"/>
    <p:sldId id="267" r:id="rId17"/>
    <p:sldId id="269" r:id="rId18"/>
    <p:sldId id="276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859" y="2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4389B-4D1C-4A7C-A442-489FC0800453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499A3-4C84-42D7-AEF4-1EA5EB2865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86EBC-D87D-40B9-9E79-09C59D7B8823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AB5F3-B53E-49EB-A8F4-FF61323B69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99DA8-2223-43B2-879D-8E5E68F4D623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C4877-60D2-4F40-BD4E-845A44CEC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D586FF-05FD-48BA-A0CE-154D8BA44B15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9B25B-B987-424B-A66F-D9D7B4ADD3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73F47-1F66-4E78-853E-64D6D96CFC82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E64DA-B316-498E-974F-2095FF4282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0A1740-77A1-4961-AC13-E55E767E4829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23383B-ABD9-4039-8F38-1005E3DBE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B0A8F-7806-4C8C-8ACD-1E1B268157FF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D4A48-057B-4C98-96E2-2CABD83F3D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F4F34-F24B-49DD-B7EE-89040FA0BCD0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B849C5-D9BB-4FB7-9B6F-5472A3DC29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9A2C16-49E5-4557-A8E6-EBE572F67AC2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CF7379-A51A-4655-8B10-49F11A7850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779B6-5226-4977-9B7C-B2087B07F7A9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942788-7DC5-43ED-B471-D972EDF520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263A0-5C75-447E-8C32-490716F2BD18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EDBEB-A97E-437E-AAF0-5F87942771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DCEBF5"/>
            </a:gs>
            <a:gs pos="8000">
              <a:srgbClr val="83A7C3"/>
            </a:gs>
            <a:gs pos="13000">
              <a:srgbClr val="768FB9"/>
            </a:gs>
            <a:gs pos="21001">
              <a:srgbClr val="83A7C3"/>
            </a:gs>
            <a:gs pos="52000">
              <a:srgbClr val="FFFFFF"/>
            </a:gs>
            <a:gs pos="56000">
              <a:srgbClr val="9C6563"/>
            </a:gs>
            <a:gs pos="58000">
              <a:srgbClr val="80302D"/>
            </a:gs>
            <a:gs pos="71001">
              <a:srgbClr val="C0524E"/>
            </a:gs>
            <a:gs pos="94000">
              <a:srgbClr val="EBDAD4"/>
            </a:gs>
            <a:gs pos="100000">
              <a:srgbClr val="55261C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9AC7B9-5913-4A55-99A9-A7AAE0067ABC}" type="datetimeFigureOut">
              <a:rPr lang="ru-RU"/>
              <a:pPr>
                <a:defRPr/>
              </a:pPr>
              <a:t>08.04.2015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793DAD-6A2F-4E49-B3B7-F5A4BA9FF6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dic.academic.ru/dic.nsf/bse/67364/%D0%91%D0%B0%D1%80%D0%B1%D0%B0%D1%80%D0%BE%D1%81%D1%81%D0%B0" TargetMode="External"/><Relationship Id="rId7" Type="http://schemas.openxmlformats.org/officeDocument/2006/relationships/hyperlink" Target="http://www.otvoyna.ru/sragen.ht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rodageroi.ru/gorod/" TargetMode="External"/><Relationship Id="rId5" Type="http://schemas.openxmlformats.org/officeDocument/2006/relationships/hyperlink" Target="http://planeta.tspu.ru/files/site/trifonova/geroi.htm" TargetMode="External"/><Relationship Id="rId4" Type="http://schemas.openxmlformats.org/officeDocument/2006/relationships/hyperlink" Target="http://www.09may.ru/ykaz_gorod_geroj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1331913" y="68263"/>
            <a:ext cx="684053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Муниципальное казенное общеобразовательное учреждение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Calibri" pitchFamily="34" charset="0"/>
              </a:rPr>
              <a:t>Вознесенская средняя общеобразовательная школа</a:t>
            </a:r>
            <a:endParaRPr lang="ru-RU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3708400" y="2781300"/>
            <a:ext cx="4248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Calibri" pitchFamily="34" charset="0"/>
              </a:rPr>
              <a:t>Классный час</a:t>
            </a:r>
          </a:p>
        </p:txBody>
      </p:sp>
      <p:pic>
        <p:nvPicPr>
          <p:cNvPr id="4" name="Прямоугольник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0613" y="2719388"/>
            <a:ext cx="7242175" cy="1644650"/>
          </a:xfrm>
          <a:prstGeom prst="rect">
            <a:avLst/>
          </a:prstGeom>
          <a:noFill/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2195513" y="5949950"/>
            <a:ext cx="60118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Calibri" pitchFamily="34" charset="0"/>
              </a:rPr>
              <a:t>Автор разработки: </a:t>
            </a:r>
            <a:r>
              <a:rPr lang="ru-RU" b="1" dirty="0" err="1" smtClean="0">
                <a:solidFill>
                  <a:schemeClr val="bg1"/>
                </a:solidFill>
                <a:latin typeface="Calibri" pitchFamily="34" charset="0"/>
              </a:rPr>
              <a:t>Белавская</a:t>
            </a:r>
            <a:r>
              <a:rPr lang="ru-RU" b="1" dirty="0" smtClean="0">
                <a:solidFill>
                  <a:schemeClr val="bg1"/>
                </a:solidFill>
                <a:latin typeface="Calibri" pitchFamily="34" charset="0"/>
              </a:rPr>
              <a:t> Марина Владимировна</a:t>
            </a:r>
            <a:endParaRPr lang="ru-RU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3276600" y="4221163"/>
            <a:ext cx="30241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Calibri" pitchFamily="34" charset="0"/>
              </a:rPr>
              <a:t>для учащихся 6-8 классов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260350"/>
            <a:ext cx="206533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2268538" y="260350"/>
            <a:ext cx="687546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>
                <a:latin typeface="Calibri" pitchFamily="34" charset="0"/>
              </a:rPr>
              <a:t>  В октябре и ноябре 1941 г. фашистские войска предприняли крупные наступления на Москву.</a:t>
            </a:r>
            <a:r>
              <a:rPr lang="ru-RU" sz="2400">
                <a:latin typeface="Calibri" pitchFamily="34" charset="0"/>
              </a:rPr>
              <a:t> </a:t>
            </a:r>
            <a:r>
              <a:rPr lang="ru-RU" sz="2400" b="1" i="1">
                <a:latin typeface="Calibri" pitchFamily="34" charset="0"/>
              </a:rPr>
              <a:t>Советский Союз ответил парадом на Красной площади 7 ноября 1941 года и  проявлением стойкости, мужества и героизма защищая столицу своей Родины.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2492375"/>
            <a:ext cx="3425825" cy="227647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2565400"/>
            <a:ext cx="3648075" cy="2430463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22533" name="Прямоугольник 5"/>
          <p:cNvSpPr>
            <a:spLocks noChangeArrowheads="1"/>
          </p:cNvSpPr>
          <p:nvPr/>
        </p:nvSpPr>
        <p:spPr bwMode="auto">
          <a:xfrm>
            <a:off x="0" y="5084763"/>
            <a:ext cx="91440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Calibri" pitchFamily="34" charset="0"/>
              </a:rPr>
              <a:t>5 декабря  1941 г войска Калининского фронта (генерал-полковник И. С. Конев), а 6 декабря — Западного (генерал армии Г. К. Жуков) и правого крыла Юго-Западного фронтов (маршал С. К. Тимошенко) перешли в контрнаступление.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260350"/>
            <a:ext cx="206533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Прямоугольник 2"/>
          <p:cNvSpPr>
            <a:spLocks noChangeArrowheads="1"/>
          </p:cNvSpPr>
          <p:nvPr/>
        </p:nvSpPr>
        <p:spPr bwMode="auto">
          <a:xfrm>
            <a:off x="2268538" y="404813"/>
            <a:ext cx="66960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>
                <a:latin typeface="Calibri" pitchFamily="34" charset="0"/>
              </a:rPr>
              <a:t>В летопись Великой Отечественной войны вошли героизм десантников Керченско-Феодосийской операции 1941 г., подвиги защитников Аджимушкая, с мая по октябрь 1942 г. державших оборону в каменоломнях в тылу врага и Эльтигенской операции 1943 г.</a:t>
            </a:r>
            <a:r>
              <a:rPr lang="ru-RU" sz="2400" i="1">
                <a:latin typeface="Calibri" pitchFamily="34" charset="0"/>
              </a:rPr>
              <a:t/>
            </a:r>
            <a:br>
              <a:rPr lang="ru-RU" sz="2400" i="1">
                <a:latin typeface="Calibri" pitchFamily="34" charset="0"/>
              </a:rPr>
            </a:br>
            <a:endParaRPr lang="ru-RU" sz="2400" i="1">
              <a:latin typeface="Calibri" pitchFamily="34" charset="0"/>
            </a:endParaRPr>
          </a:p>
        </p:txBody>
      </p:sp>
      <p:sp>
        <p:nvSpPr>
          <p:cNvPr id="23555" name="Прямоугольник 3"/>
          <p:cNvSpPr>
            <a:spLocks noChangeArrowheads="1"/>
          </p:cNvSpPr>
          <p:nvPr/>
        </p:nvSpPr>
        <p:spPr bwMode="auto">
          <a:xfrm>
            <a:off x="1187450" y="5805488"/>
            <a:ext cx="3960813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solidFill>
                  <a:srgbClr val="000000"/>
                </a:solidFill>
                <a:latin typeface="Calibri" pitchFamily="34" charset="0"/>
              </a:rPr>
              <a:t> 11 апреля 1944 г.  Керчь</a:t>
            </a:r>
          </a:p>
          <a:p>
            <a:pPr algn="ctr"/>
            <a:r>
              <a:rPr lang="ru-RU" sz="2400" b="1" i="1">
                <a:solidFill>
                  <a:srgbClr val="000000"/>
                </a:solidFill>
                <a:latin typeface="Calibri" pitchFamily="34" charset="0"/>
              </a:rPr>
              <a:t> была освобождена. </a:t>
            </a:r>
            <a:endParaRPr lang="ru-RU" sz="2400" b="1" i="1">
              <a:latin typeface="Calibri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2781300"/>
            <a:ext cx="2879725" cy="3748088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6013" y="2781300"/>
            <a:ext cx="4032250" cy="3024188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Прямоугольник 1"/>
          <p:cNvSpPr>
            <a:spLocks noChangeArrowheads="1"/>
          </p:cNvSpPr>
          <p:nvPr/>
        </p:nvSpPr>
        <p:spPr bwMode="auto">
          <a:xfrm>
            <a:off x="2268538" y="188913"/>
            <a:ext cx="6677025" cy="2738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>
                <a:latin typeface="Calibri" pitchFamily="34" charset="0"/>
              </a:rPr>
              <a:t>30 октября 1941 г. по 4 июля 1942 началась героическая оборона Севастополя, которая вошла в военную историю как образец длительной активной обороны приморского города и главной военно-морской базы Черноморского флота, оставшейся в глубоком тылу противника. 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260350"/>
            <a:ext cx="206533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Прямоугольник 3"/>
          <p:cNvSpPr>
            <a:spLocks noChangeArrowheads="1"/>
          </p:cNvSpPr>
          <p:nvPr/>
        </p:nvSpPr>
        <p:spPr bwMode="auto">
          <a:xfrm>
            <a:off x="250825" y="5445125"/>
            <a:ext cx="88931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Calibri" pitchFamily="34" charset="0"/>
              </a:rPr>
              <a:t>9 мая 1944 г. войска 4-го Украинского фронта при поддержке моряков Черноморского флота освободили Севастополь от фашистской оккупации.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924175"/>
            <a:ext cx="4081463" cy="236855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2924175"/>
            <a:ext cx="4027487" cy="2376488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325" y="188913"/>
            <a:ext cx="206375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Прямоугольник 3"/>
          <p:cNvSpPr>
            <a:spLocks noChangeArrowheads="1"/>
          </p:cNvSpPr>
          <p:nvPr/>
        </p:nvSpPr>
        <p:spPr bwMode="auto">
          <a:xfrm>
            <a:off x="2124075" y="260350"/>
            <a:ext cx="6875463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>
                <a:latin typeface="Calibri" pitchFamily="34" charset="0"/>
              </a:rPr>
              <a:t>   С   17 июля 1942 г.  по 18 ноября 1942 г. оборонительная операция одной из величайших битв Великой Отечественной и второй мировой войны — Сталинградской битвы. К 19 ноября 1942 г. сложились благоприятные условия для перехода советских войск в контрнаступление. </a:t>
            </a:r>
            <a:endParaRPr lang="ru-RU" sz="2400" i="1">
              <a:latin typeface="Calibri" pitchFamily="34" charset="0"/>
            </a:endParaRPr>
          </a:p>
        </p:txBody>
      </p:sp>
      <p:sp>
        <p:nvSpPr>
          <p:cNvPr id="25603" name="Прямоугольник 4"/>
          <p:cNvSpPr>
            <a:spLocks noChangeArrowheads="1"/>
          </p:cNvSpPr>
          <p:nvPr/>
        </p:nvSpPr>
        <p:spPr bwMode="auto">
          <a:xfrm>
            <a:off x="71438" y="5084763"/>
            <a:ext cx="88931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>
                <a:latin typeface="Calibri" pitchFamily="34" charset="0"/>
              </a:rPr>
              <a:t>    2 февраля 1943 г. Н. Н. Воронов и К. К. Рокоссовский доложили Верховному Главнокомандующему И. В. Сталину о завершении операции "Кольцо". Сталинградская битва закончилась полным триумфом советского военного искусства.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2924175"/>
            <a:ext cx="3046413" cy="2017713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2492375"/>
            <a:ext cx="3495675" cy="2592388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52400"/>
            <a:ext cx="206375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Прямоугольник 2"/>
          <p:cNvSpPr>
            <a:spLocks noChangeArrowheads="1"/>
          </p:cNvSpPr>
          <p:nvPr/>
        </p:nvSpPr>
        <p:spPr bwMode="auto">
          <a:xfrm>
            <a:off x="2159000" y="188913"/>
            <a:ext cx="6985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>
                <a:latin typeface="Calibri" pitchFamily="34" charset="0"/>
              </a:rPr>
              <a:t>     Как неприступная крепость стоял на северном крыле советско-германского фронта героический заполярный город Мурманск. На Мурманск было сброшено более 181 тысячи зажигательных и четыре тысячи фугасных авиабомб. Но город жил, трудился, воевал.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2505075"/>
            <a:ext cx="2603500" cy="41227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450" y="2565400"/>
            <a:ext cx="3960813" cy="296545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sp>
        <p:nvSpPr>
          <p:cNvPr id="26629" name="Прямоугольник 5"/>
          <p:cNvSpPr>
            <a:spLocks noChangeArrowheads="1"/>
          </p:cNvSpPr>
          <p:nvPr/>
        </p:nvSpPr>
        <p:spPr bwMode="auto">
          <a:xfrm>
            <a:off x="827088" y="5732463"/>
            <a:ext cx="50228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Calibri" pitchFamily="34" charset="0"/>
              </a:rPr>
              <a:t>В октябре 1944 г. советские войска изгнали войска из Заполярья.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52400"/>
            <a:ext cx="206375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0" name="Прямоугольник 2"/>
          <p:cNvSpPr>
            <a:spLocks noChangeArrowheads="1"/>
          </p:cNvSpPr>
          <p:nvPr/>
        </p:nvSpPr>
        <p:spPr bwMode="auto">
          <a:xfrm>
            <a:off x="2484438" y="404813"/>
            <a:ext cx="6191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 </a:t>
            </a:r>
            <a:r>
              <a:rPr lang="ru-RU" sz="2400" b="1" i="1">
                <a:latin typeface="Calibri" pitchFamily="34" charset="0"/>
              </a:rPr>
              <a:t>5 августа 1941 г. началась героическая оборона Одессы, которая продолжалась в течение 73 дней и ночей.</a:t>
            </a:r>
            <a:endParaRPr lang="ru-RU" b="1" i="1">
              <a:latin typeface="Calibri" pitchFamily="34" charset="0"/>
            </a:endParaRPr>
          </a:p>
        </p:txBody>
      </p:sp>
      <p:sp>
        <p:nvSpPr>
          <p:cNvPr id="27651" name="Прямоугольник 3"/>
          <p:cNvSpPr>
            <a:spLocks noChangeArrowheads="1"/>
          </p:cNvSpPr>
          <p:nvPr/>
        </p:nvSpPr>
        <p:spPr bwMode="auto">
          <a:xfrm>
            <a:off x="250825" y="5661025"/>
            <a:ext cx="4572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Calibri" pitchFamily="34" charset="0"/>
              </a:rPr>
              <a:t>10 апреля 1944 г. советские войска освободили Одессу.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677988"/>
            <a:ext cx="3700462" cy="4935537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2349500"/>
            <a:ext cx="4608513" cy="2957513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52400"/>
            <a:ext cx="206375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4" name="Прямоугольник 2"/>
          <p:cNvSpPr>
            <a:spLocks noChangeArrowheads="1"/>
          </p:cNvSpPr>
          <p:nvPr/>
        </p:nvSpPr>
        <p:spPr bwMode="auto">
          <a:xfrm>
            <a:off x="2286000" y="188913"/>
            <a:ext cx="68580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>
                <a:latin typeface="Calibri" pitchFamily="34" charset="0"/>
              </a:rPr>
              <a:t>       В связи с выходом немецко-фашистских войск в район Краснодара Ставка Верховного Главнокомандования от 10 августа 1942 года предписала организовать прочную оборону Новороссийска. 7 сентября, неся огромные потери, враг ворвался в город, захватил железнодорожный вокзал, элеватор и порт.</a:t>
            </a:r>
          </a:p>
        </p:txBody>
      </p:sp>
      <p:sp>
        <p:nvSpPr>
          <p:cNvPr id="28675" name="Прямоугольник 3"/>
          <p:cNvSpPr>
            <a:spLocks noChangeArrowheads="1"/>
          </p:cNvSpPr>
          <p:nvPr/>
        </p:nvSpPr>
        <p:spPr bwMode="auto">
          <a:xfrm>
            <a:off x="468313" y="5084763"/>
            <a:ext cx="84963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Calibri" pitchFamily="34" charset="0"/>
              </a:rPr>
              <a:t>В ночь на 10 сентября 1943 г. штурмом города с суши, моря и плацдарма на Малой земле началась Новороссийская наступательная операция. 16 сентября 1943г Новороссийск был полностью освобожден.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2988" y="2852738"/>
            <a:ext cx="3349625" cy="223202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263" y="2852738"/>
            <a:ext cx="2976562" cy="223202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88913"/>
            <a:ext cx="206375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8" name="Прямоугольник 2"/>
          <p:cNvSpPr>
            <a:spLocks noChangeArrowheads="1"/>
          </p:cNvSpPr>
          <p:nvPr/>
        </p:nvSpPr>
        <p:spPr bwMode="auto">
          <a:xfrm>
            <a:off x="2268538" y="333375"/>
            <a:ext cx="6605587" cy="156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>
                <a:latin typeface="Calibri" pitchFamily="34" charset="0"/>
              </a:rPr>
              <a:t>    8 сентября 1941 г. противник захватил Шлиссельбург. Ленинград был отрезан от Большой земли. Началась 900-дневная блокада города на Неве. </a:t>
            </a:r>
          </a:p>
        </p:txBody>
      </p:sp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>
            <a:off x="0" y="4549775"/>
            <a:ext cx="91440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>
                <a:latin typeface="Calibri" pitchFamily="34" charset="0"/>
              </a:rPr>
              <a:t>      18 января 1943 г. войска Ленинградского и Волховского фронтов прорвали блокаду. 27 январе 1944 г. героическими усилиями войск Ленинградского, Волховского и 2-го Прибалтийского фронтов, при тесном взаимодействии с Балтийским флотом, Ладожской и Онежской военными флотилиями блокада была окончательно снята.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557338"/>
            <a:ext cx="3738562" cy="2798762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2420938"/>
            <a:ext cx="4032250" cy="201612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1"/>
          <p:cNvSpPr txBox="1">
            <a:spLocks noChangeArrowheads="1"/>
          </p:cNvSpPr>
          <p:nvPr/>
        </p:nvSpPr>
        <p:spPr bwMode="auto">
          <a:xfrm>
            <a:off x="1403350" y="0"/>
            <a:ext cx="69850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800" b="1">
                <a:solidFill>
                  <a:srgbClr val="7030A0"/>
                </a:solidFill>
                <a:latin typeface="Calibri" pitchFamily="34" charset="0"/>
              </a:rPr>
              <a:t>Викторина</a:t>
            </a:r>
          </a:p>
        </p:txBody>
      </p:sp>
      <p:sp>
        <p:nvSpPr>
          <p:cNvPr id="30723" name="TextBox 2"/>
          <p:cNvSpPr txBox="1">
            <a:spLocks noChangeArrowheads="1"/>
          </p:cNvSpPr>
          <p:nvPr/>
        </p:nvSpPr>
        <p:spPr bwMode="auto">
          <a:xfrm>
            <a:off x="1187450" y="765175"/>
            <a:ext cx="74168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solidFill>
                  <a:srgbClr val="7030A0"/>
                </a:solidFill>
                <a:latin typeface="Calibri" pitchFamily="34" charset="0"/>
              </a:rPr>
              <a:t>«Четвертый лишний»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611188" y="1484313"/>
            <a:ext cx="80645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buFontTx/>
              <a:buAutoNum type="arabicPeriod"/>
            </a:pPr>
            <a:r>
              <a:rPr lang="ru-RU" sz="2400">
                <a:latin typeface="Calibri" pitchFamily="34" charset="0"/>
              </a:rPr>
              <a:t>Волгоград    Керчь    Брянск   Смоленск</a:t>
            </a:r>
          </a:p>
          <a:p>
            <a:pPr marL="457200" indent="-457200">
              <a:buFontTx/>
              <a:buAutoNum type="arabicPeriod"/>
            </a:pPr>
            <a:endParaRPr lang="ru-RU" sz="2400">
              <a:latin typeface="Calibri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400">
                <a:latin typeface="Calibri" pitchFamily="34" charset="0"/>
              </a:rPr>
              <a:t>Юг    Север    Запад     Центр </a:t>
            </a:r>
          </a:p>
          <a:p>
            <a:pPr marL="457200" indent="-457200">
              <a:buFontTx/>
              <a:buAutoNum type="arabicPeriod"/>
            </a:pPr>
            <a:endParaRPr lang="ru-RU" sz="2400">
              <a:latin typeface="Calibri" pitchFamily="34" charset="0"/>
            </a:endParaRPr>
          </a:p>
          <a:p>
            <a:pPr marL="457200" indent="-457200">
              <a:buFontTx/>
              <a:buAutoNum type="arabicPeriod"/>
            </a:pPr>
            <a:r>
              <a:rPr lang="ru-RU" sz="2400">
                <a:latin typeface="Calibri" pitchFamily="34" charset="0"/>
              </a:rPr>
              <a:t>Сталинградская битва    Смоленское сражение</a:t>
            </a:r>
          </a:p>
          <a:p>
            <a:pPr marL="457200" indent="-457200"/>
            <a:r>
              <a:rPr lang="ru-RU" sz="2400">
                <a:latin typeface="Calibri" pitchFamily="34" charset="0"/>
              </a:rPr>
              <a:t>       Московская битва           Астраханское сражение</a:t>
            </a:r>
          </a:p>
          <a:p>
            <a:pPr marL="457200" indent="-457200"/>
            <a:endParaRPr lang="ru-RU" sz="2400">
              <a:latin typeface="Calibri" pitchFamily="34" charset="0"/>
            </a:endParaRPr>
          </a:p>
          <a:p>
            <a:pPr marL="457200" indent="-457200">
              <a:buFontTx/>
              <a:buAutoNum type="arabicPeriod" startAt="4"/>
            </a:pPr>
            <a:r>
              <a:rPr lang="ru-RU" sz="2400">
                <a:latin typeface="Calibri" pitchFamily="34" charset="0"/>
              </a:rPr>
              <a:t>Брестская крепость          Петропавловская крепость</a:t>
            </a:r>
          </a:p>
          <a:p>
            <a:pPr marL="457200" indent="-457200"/>
            <a:r>
              <a:rPr lang="ru-RU" sz="2400">
                <a:latin typeface="Calibri" pitchFamily="34" charset="0"/>
              </a:rPr>
              <a:t>       Смоленская крепость      Новгородская крепость</a:t>
            </a:r>
          </a:p>
          <a:p>
            <a:pPr marL="457200" indent="-457200"/>
            <a:endParaRPr lang="ru-RU" sz="2400">
              <a:latin typeface="Calibri" pitchFamily="34" charset="0"/>
            </a:endParaRPr>
          </a:p>
          <a:p>
            <a:pPr marL="457200" indent="-457200">
              <a:buFontTx/>
              <a:buAutoNum type="arabicPeriod" startAt="5"/>
            </a:pPr>
            <a:r>
              <a:rPr lang="ru-RU" sz="2400">
                <a:latin typeface="Calibri" pitchFamily="34" charset="0"/>
              </a:rPr>
              <a:t>Золотая звезда            Орден Ленина   </a:t>
            </a:r>
          </a:p>
          <a:p>
            <a:pPr marL="457200" indent="-457200"/>
            <a:r>
              <a:rPr lang="ru-RU" sz="2400">
                <a:latin typeface="Calibri" pitchFamily="34" charset="0"/>
              </a:rPr>
              <a:t>       Медаль Жукова          Обелиск с надписью   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779838" y="1916113"/>
            <a:ext cx="7921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1187450" y="4437063"/>
            <a:ext cx="244792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4284663" y="3716338"/>
            <a:ext cx="302418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843213" y="2636838"/>
            <a:ext cx="7921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187450" y="5949950"/>
            <a:ext cx="194468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Прямоугольник 1"/>
          <p:cNvSpPr>
            <a:spLocks noChangeArrowheads="1"/>
          </p:cNvSpPr>
          <p:nvPr/>
        </p:nvSpPr>
        <p:spPr bwMode="auto">
          <a:xfrm>
            <a:off x="1258888" y="2420938"/>
            <a:ext cx="691356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3"/>
              </a:rPr>
              <a:t>http://dic.academic.ru/dic.nsf/bse/67364/%D0%91%D0%B0%D1%80%D0%B1%D0%B0%D1%80%D0%BE%D1%81%D1%81%D0%B0</a:t>
            </a:r>
            <a:endParaRPr lang="ru-RU">
              <a:latin typeface="Calibri" pitchFamily="34" charset="0"/>
            </a:endParaRPr>
          </a:p>
        </p:txBody>
      </p:sp>
      <p:sp>
        <p:nvSpPr>
          <p:cNvPr id="31747" name="Прямоугольник 2"/>
          <p:cNvSpPr>
            <a:spLocks noChangeArrowheads="1"/>
          </p:cNvSpPr>
          <p:nvPr/>
        </p:nvSpPr>
        <p:spPr bwMode="auto">
          <a:xfrm>
            <a:off x="1258888" y="3068638"/>
            <a:ext cx="44227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  <a:hlinkClick r:id="rId4"/>
              </a:rPr>
              <a:t>http://www.09may.ru/ykaz_gorod_geroj.htm</a:t>
            </a:r>
            <a:endParaRPr lang="ru-RU">
              <a:latin typeface="Calibri" pitchFamily="34" charset="0"/>
            </a:endParaRPr>
          </a:p>
        </p:txBody>
      </p:sp>
      <p:sp>
        <p:nvSpPr>
          <p:cNvPr id="31748" name="Прямоугольник 3"/>
          <p:cNvSpPr>
            <a:spLocks noChangeArrowheads="1"/>
          </p:cNvSpPr>
          <p:nvPr/>
        </p:nvSpPr>
        <p:spPr bwMode="auto">
          <a:xfrm>
            <a:off x="1258888" y="3500438"/>
            <a:ext cx="61214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  <a:hlinkClick r:id="rId5"/>
              </a:rPr>
              <a:t>http://planeta.tspu.ru/files/site/trifonova/geroi.htm</a:t>
            </a:r>
            <a:endParaRPr lang="ru-RU">
              <a:latin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16238" y="1557338"/>
            <a:ext cx="4392612" cy="522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bg1">
                    <a:lumMod val="95000"/>
                  </a:schemeClr>
                </a:solidFill>
                <a:latin typeface="+mn-lt"/>
              </a:rPr>
              <a:t>Интернет ресурсы</a:t>
            </a:r>
          </a:p>
        </p:txBody>
      </p:sp>
      <p:sp>
        <p:nvSpPr>
          <p:cNvPr id="31750" name="Прямоугольник 5"/>
          <p:cNvSpPr>
            <a:spLocks noChangeArrowheads="1"/>
          </p:cNvSpPr>
          <p:nvPr/>
        </p:nvSpPr>
        <p:spPr bwMode="auto">
          <a:xfrm>
            <a:off x="1258888" y="3933825"/>
            <a:ext cx="34798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  <a:hlinkClick r:id="rId6"/>
              </a:rPr>
              <a:t>http://www.gorodageroi.ru/gorod</a:t>
            </a:r>
            <a:r>
              <a:rPr lang="en-US">
                <a:latin typeface="Calibri" pitchFamily="34" charset="0"/>
              </a:rPr>
              <a:t>/</a:t>
            </a:r>
            <a:endParaRPr lang="ru-RU">
              <a:latin typeface="Calibri" pitchFamily="34" charset="0"/>
            </a:endParaRPr>
          </a:p>
        </p:txBody>
      </p:sp>
      <p:sp>
        <p:nvSpPr>
          <p:cNvPr id="31751" name="Прямоугольник 6"/>
          <p:cNvSpPr>
            <a:spLocks noChangeArrowheads="1"/>
          </p:cNvSpPr>
          <p:nvPr/>
        </p:nvSpPr>
        <p:spPr bwMode="auto">
          <a:xfrm>
            <a:off x="1331913" y="4365625"/>
            <a:ext cx="35210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  <a:hlinkClick r:id="rId7"/>
              </a:rPr>
              <a:t>http://www.otvoyna.ru/sragen.htm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лан войны фашистской Германии против СССР."/>
          <p:cNvPicPr>
            <a:picLocks noChangeAspect="1" noChangeArrowheads="1"/>
          </p:cNvPicPr>
          <p:nvPr/>
        </p:nvPicPr>
        <p:blipFill>
          <a:blip r:embed="rId2" cstate="print"/>
          <a:srcRect l="1600" t="9189" r="2389" b="16188"/>
          <a:stretch>
            <a:fillRect/>
          </a:stretch>
        </p:blipFill>
        <p:spPr bwMode="auto">
          <a:xfrm>
            <a:off x="250825" y="404813"/>
            <a:ext cx="5184775" cy="62214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Овал 2"/>
          <p:cNvSpPr/>
          <p:nvPr/>
        </p:nvSpPr>
        <p:spPr>
          <a:xfrm>
            <a:off x="3276600" y="3213100"/>
            <a:ext cx="503238" cy="360363"/>
          </a:xfrm>
          <a:prstGeom prst="ellipse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" name="Овал 3"/>
          <p:cNvSpPr/>
          <p:nvPr/>
        </p:nvSpPr>
        <p:spPr>
          <a:xfrm>
            <a:off x="2339975" y="2349500"/>
            <a:ext cx="503238" cy="358775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олилиния 4"/>
          <p:cNvSpPr/>
          <p:nvPr/>
        </p:nvSpPr>
        <p:spPr>
          <a:xfrm>
            <a:off x="3563938" y="1330325"/>
            <a:ext cx="1706562" cy="4170363"/>
          </a:xfrm>
          <a:custGeom>
            <a:avLst/>
            <a:gdLst>
              <a:gd name="connsiteX0" fmla="*/ 0 w 1706089"/>
              <a:gd name="connsiteY0" fmla="*/ 0 h 4170219"/>
              <a:gd name="connsiteX1" fmla="*/ 95003 w 1706089"/>
              <a:gd name="connsiteY1" fmla="*/ 190006 h 4170219"/>
              <a:gd name="connsiteX2" fmla="*/ 249382 w 1706089"/>
              <a:gd name="connsiteY2" fmla="*/ 368135 h 4170219"/>
              <a:gd name="connsiteX3" fmla="*/ 403761 w 1706089"/>
              <a:gd name="connsiteY3" fmla="*/ 522515 h 4170219"/>
              <a:gd name="connsiteX4" fmla="*/ 546265 w 1706089"/>
              <a:gd name="connsiteY4" fmla="*/ 665019 h 4170219"/>
              <a:gd name="connsiteX5" fmla="*/ 760021 w 1706089"/>
              <a:gd name="connsiteY5" fmla="*/ 843148 h 4170219"/>
              <a:gd name="connsiteX6" fmla="*/ 855024 w 1706089"/>
              <a:gd name="connsiteY6" fmla="*/ 961902 h 4170219"/>
              <a:gd name="connsiteX7" fmla="*/ 950026 w 1706089"/>
              <a:gd name="connsiteY7" fmla="*/ 1128156 h 4170219"/>
              <a:gd name="connsiteX8" fmla="*/ 1068779 w 1706089"/>
              <a:gd name="connsiteY8" fmla="*/ 1294411 h 4170219"/>
              <a:gd name="connsiteX9" fmla="*/ 1151907 w 1706089"/>
              <a:gd name="connsiteY9" fmla="*/ 1484416 h 4170219"/>
              <a:gd name="connsiteX10" fmla="*/ 1294411 w 1706089"/>
              <a:gd name="connsiteY10" fmla="*/ 1793174 h 4170219"/>
              <a:gd name="connsiteX11" fmla="*/ 1377538 w 1706089"/>
              <a:gd name="connsiteY11" fmla="*/ 1959429 h 4170219"/>
              <a:gd name="connsiteX12" fmla="*/ 1436915 w 1706089"/>
              <a:gd name="connsiteY12" fmla="*/ 2066307 h 4170219"/>
              <a:gd name="connsiteX13" fmla="*/ 1436915 w 1706089"/>
              <a:gd name="connsiteY13" fmla="*/ 2244437 h 4170219"/>
              <a:gd name="connsiteX14" fmla="*/ 1413164 w 1706089"/>
              <a:gd name="connsiteY14" fmla="*/ 2458193 h 4170219"/>
              <a:gd name="connsiteX15" fmla="*/ 1341912 w 1706089"/>
              <a:gd name="connsiteY15" fmla="*/ 2624447 h 4170219"/>
              <a:gd name="connsiteX16" fmla="*/ 1258785 w 1706089"/>
              <a:gd name="connsiteY16" fmla="*/ 2755076 h 4170219"/>
              <a:gd name="connsiteX17" fmla="*/ 1092530 w 1706089"/>
              <a:gd name="connsiteY17" fmla="*/ 2897580 h 4170219"/>
              <a:gd name="connsiteX18" fmla="*/ 1056904 w 1706089"/>
              <a:gd name="connsiteY18" fmla="*/ 3040083 h 4170219"/>
              <a:gd name="connsiteX19" fmla="*/ 1056904 w 1706089"/>
              <a:gd name="connsiteY19" fmla="*/ 3206338 h 4170219"/>
              <a:gd name="connsiteX20" fmla="*/ 997527 w 1706089"/>
              <a:gd name="connsiteY20" fmla="*/ 3408219 h 4170219"/>
              <a:gd name="connsiteX21" fmla="*/ 950026 w 1706089"/>
              <a:gd name="connsiteY21" fmla="*/ 3621974 h 4170219"/>
              <a:gd name="connsiteX22" fmla="*/ 973777 w 1706089"/>
              <a:gd name="connsiteY22" fmla="*/ 3740728 h 4170219"/>
              <a:gd name="connsiteX23" fmla="*/ 1092530 w 1706089"/>
              <a:gd name="connsiteY23" fmla="*/ 3788229 h 4170219"/>
              <a:gd name="connsiteX24" fmla="*/ 1187533 w 1706089"/>
              <a:gd name="connsiteY24" fmla="*/ 3764478 h 4170219"/>
              <a:gd name="connsiteX25" fmla="*/ 1258785 w 1706089"/>
              <a:gd name="connsiteY25" fmla="*/ 3835730 h 4170219"/>
              <a:gd name="connsiteX26" fmla="*/ 1318161 w 1706089"/>
              <a:gd name="connsiteY26" fmla="*/ 3918858 h 4170219"/>
              <a:gd name="connsiteX27" fmla="*/ 1484416 w 1706089"/>
              <a:gd name="connsiteY27" fmla="*/ 4061361 h 4170219"/>
              <a:gd name="connsiteX28" fmla="*/ 1674421 w 1706089"/>
              <a:gd name="connsiteY28" fmla="*/ 4156364 h 4170219"/>
              <a:gd name="connsiteX29" fmla="*/ 1674421 w 1706089"/>
              <a:gd name="connsiteY29" fmla="*/ 4144489 h 4170219"/>
              <a:gd name="connsiteX30" fmla="*/ 1674421 w 1706089"/>
              <a:gd name="connsiteY30" fmla="*/ 4120738 h 4170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706089" h="4170219">
                <a:moveTo>
                  <a:pt x="0" y="0"/>
                </a:moveTo>
                <a:cubicBezTo>
                  <a:pt x="26719" y="64325"/>
                  <a:pt x="53439" y="128650"/>
                  <a:pt x="95003" y="190006"/>
                </a:cubicBezTo>
                <a:cubicBezTo>
                  <a:pt x="136567" y="251362"/>
                  <a:pt x="197922" y="312717"/>
                  <a:pt x="249382" y="368135"/>
                </a:cubicBezTo>
                <a:cubicBezTo>
                  <a:pt x="300842" y="423553"/>
                  <a:pt x="403761" y="522515"/>
                  <a:pt x="403761" y="522515"/>
                </a:cubicBezTo>
                <a:cubicBezTo>
                  <a:pt x="453241" y="571996"/>
                  <a:pt x="486888" y="611580"/>
                  <a:pt x="546265" y="665019"/>
                </a:cubicBezTo>
                <a:cubicBezTo>
                  <a:pt x="605642" y="718458"/>
                  <a:pt x="708561" y="793668"/>
                  <a:pt x="760021" y="843148"/>
                </a:cubicBezTo>
                <a:cubicBezTo>
                  <a:pt x="811481" y="892628"/>
                  <a:pt x="823357" y="914401"/>
                  <a:pt x="855024" y="961902"/>
                </a:cubicBezTo>
                <a:cubicBezTo>
                  <a:pt x="886691" y="1009403"/>
                  <a:pt x="914400" y="1072738"/>
                  <a:pt x="950026" y="1128156"/>
                </a:cubicBezTo>
                <a:cubicBezTo>
                  <a:pt x="985652" y="1183574"/>
                  <a:pt x="1035132" y="1235034"/>
                  <a:pt x="1068779" y="1294411"/>
                </a:cubicBezTo>
                <a:cubicBezTo>
                  <a:pt x="1102426" y="1353788"/>
                  <a:pt x="1114302" y="1401289"/>
                  <a:pt x="1151907" y="1484416"/>
                </a:cubicBezTo>
                <a:cubicBezTo>
                  <a:pt x="1189512" y="1567543"/>
                  <a:pt x="1256806" y="1714005"/>
                  <a:pt x="1294411" y="1793174"/>
                </a:cubicBezTo>
                <a:cubicBezTo>
                  <a:pt x="1332016" y="1872343"/>
                  <a:pt x="1353787" y="1913907"/>
                  <a:pt x="1377538" y="1959429"/>
                </a:cubicBezTo>
                <a:cubicBezTo>
                  <a:pt x="1401289" y="2004951"/>
                  <a:pt x="1427019" y="2018806"/>
                  <a:pt x="1436915" y="2066307"/>
                </a:cubicBezTo>
                <a:cubicBezTo>
                  <a:pt x="1446811" y="2113808"/>
                  <a:pt x="1440873" y="2179123"/>
                  <a:pt x="1436915" y="2244437"/>
                </a:cubicBezTo>
                <a:cubicBezTo>
                  <a:pt x="1432957" y="2309751"/>
                  <a:pt x="1428998" y="2394858"/>
                  <a:pt x="1413164" y="2458193"/>
                </a:cubicBezTo>
                <a:cubicBezTo>
                  <a:pt x="1397330" y="2521528"/>
                  <a:pt x="1367642" y="2574967"/>
                  <a:pt x="1341912" y="2624447"/>
                </a:cubicBezTo>
                <a:cubicBezTo>
                  <a:pt x="1316182" y="2673928"/>
                  <a:pt x="1300349" y="2709554"/>
                  <a:pt x="1258785" y="2755076"/>
                </a:cubicBezTo>
                <a:cubicBezTo>
                  <a:pt x="1217221" y="2800598"/>
                  <a:pt x="1126177" y="2850079"/>
                  <a:pt x="1092530" y="2897580"/>
                </a:cubicBezTo>
                <a:cubicBezTo>
                  <a:pt x="1058883" y="2945081"/>
                  <a:pt x="1062842" y="2988623"/>
                  <a:pt x="1056904" y="3040083"/>
                </a:cubicBezTo>
                <a:cubicBezTo>
                  <a:pt x="1050966" y="3091543"/>
                  <a:pt x="1066800" y="3144982"/>
                  <a:pt x="1056904" y="3206338"/>
                </a:cubicBezTo>
                <a:cubicBezTo>
                  <a:pt x="1047008" y="3267694"/>
                  <a:pt x="1015340" y="3338946"/>
                  <a:pt x="997527" y="3408219"/>
                </a:cubicBezTo>
                <a:cubicBezTo>
                  <a:pt x="979714" y="3477492"/>
                  <a:pt x="953984" y="3566556"/>
                  <a:pt x="950026" y="3621974"/>
                </a:cubicBezTo>
                <a:cubicBezTo>
                  <a:pt x="946068" y="3677392"/>
                  <a:pt x="950026" y="3713019"/>
                  <a:pt x="973777" y="3740728"/>
                </a:cubicBezTo>
                <a:cubicBezTo>
                  <a:pt x="997528" y="3768437"/>
                  <a:pt x="1056904" y="3784271"/>
                  <a:pt x="1092530" y="3788229"/>
                </a:cubicBezTo>
                <a:cubicBezTo>
                  <a:pt x="1128156" y="3792187"/>
                  <a:pt x="1159824" y="3756561"/>
                  <a:pt x="1187533" y="3764478"/>
                </a:cubicBezTo>
                <a:cubicBezTo>
                  <a:pt x="1215242" y="3772395"/>
                  <a:pt x="1237014" y="3810000"/>
                  <a:pt x="1258785" y="3835730"/>
                </a:cubicBezTo>
                <a:cubicBezTo>
                  <a:pt x="1280556" y="3861460"/>
                  <a:pt x="1280556" y="3881253"/>
                  <a:pt x="1318161" y="3918858"/>
                </a:cubicBezTo>
                <a:cubicBezTo>
                  <a:pt x="1355766" y="3956463"/>
                  <a:pt x="1425039" y="4021777"/>
                  <a:pt x="1484416" y="4061361"/>
                </a:cubicBezTo>
                <a:cubicBezTo>
                  <a:pt x="1543793" y="4100945"/>
                  <a:pt x="1642754" y="4142509"/>
                  <a:pt x="1674421" y="4156364"/>
                </a:cubicBezTo>
                <a:cubicBezTo>
                  <a:pt x="1706089" y="4170219"/>
                  <a:pt x="1674421" y="4144489"/>
                  <a:pt x="1674421" y="4144489"/>
                </a:cubicBezTo>
                <a:lnTo>
                  <a:pt x="1674421" y="4120738"/>
                </a:lnTo>
              </a:path>
            </a:pathLst>
          </a:custGeom>
          <a:ln w="5715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124075" y="4581525"/>
            <a:ext cx="647700" cy="431800"/>
          </a:xfrm>
          <a:prstGeom prst="ellipse">
            <a:avLst/>
          </a:prstGeom>
          <a:noFill/>
          <a:ln w="57150">
            <a:solidFill>
              <a:srgbClr val="00206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4211638" y="260350"/>
            <a:ext cx="6408737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alibri" pitchFamily="34" charset="0"/>
              </a:rPr>
              <a:t>План </a:t>
            </a:r>
          </a:p>
          <a:p>
            <a:pPr algn="ctr"/>
            <a:r>
              <a:rPr lang="ru-RU" sz="3200" b="1">
                <a:latin typeface="Calibri" pitchFamily="34" charset="0"/>
              </a:rPr>
              <a:t>«Барбаросса»</a:t>
            </a:r>
          </a:p>
        </p:txBody>
      </p:sp>
      <p:sp>
        <p:nvSpPr>
          <p:cNvPr id="14343" name="Прямоугольник 7"/>
          <p:cNvSpPr>
            <a:spLocks noChangeArrowheads="1"/>
          </p:cNvSpPr>
          <p:nvPr/>
        </p:nvSpPr>
        <p:spPr bwMode="auto">
          <a:xfrm>
            <a:off x="5795963" y="1557338"/>
            <a:ext cx="3960812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- условное наименование плана агрессивной войны фашистской Германии против СССР. 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6156325" y="2492375"/>
            <a:ext cx="360363" cy="576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8243888" y="2492375"/>
            <a:ext cx="215900" cy="5762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7308850" y="2492375"/>
            <a:ext cx="0" cy="6492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5435600" y="3068638"/>
            <a:ext cx="1296988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1600" b="1">
                <a:solidFill>
                  <a:srgbClr val="00B050"/>
                </a:solidFill>
                <a:latin typeface="Calibri" pitchFamily="34" charset="0"/>
              </a:rPr>
              <a:t>группа </a:t>
            </a:r>
          </a:p>
          <a:p>
            <a:pPr algn="ctr"/>
            <a:r>
              <a:rPr lang="ru-RU" sz="1600" b="1">
                <a:solidFill>
                  <a:srgbClr val="00B050"/>
                </a:solidFill>
                <a:latin typeface="Calibri" pitchFamily="34" charset="0"/>
              </a:rPr>
              <a:t>армий «Юг»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300788" y="3068638"/>
            <a:ext cx="1871662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группа армий «Центр»</a:t>
            </a:r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auto">
          <a:xfrm>
            <a:off x="7235825" y="3068638"/>
            <a:ext cx="2286000" cy="58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>
                <a:solidFill>
                  <a:srgbClr val="002060"/>
                </a:solidFill>
                <a:latin typeface="Calibri" pitchFamily="34" charset="0"/>
              </a:rPr>
              <a:t>группа </a:t>
            </a:r>
          </a:p>
          <a:p>
            <a:pPr algn="ctr"/>
            <a:r>
              <a:rPr lang="ru-RU" sz="1600" b="1">
                <a:solidFill>
                  <a:srgbClr val="002060"/>
                </a:solidFill>
                <a:latin typeface="Calibri" pitchFamily="34" charset="0"/>
              </a:rPr>
              <a:t>армий «Север»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1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3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oknatass.ru/common/upload/my/10/810/A00004B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44386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30726" name="Picture 6" descr="Фотографии с фронт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27538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30728" name="Picture 8" descr="http://st.zastupnik.org/m/post/id_13474/media_3_4f3e0998_13478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3429000"/>
            <a:ext cx="475297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  <p:pic>
        <p:nvPicPr>
          <p:cNvPr id="30730" name="Picture 10" descr="http://rdop.ru/wp-content/uploads/2011/05/%D0%96%D0%B5%D0%BD%D1%89%D0%B8%D0%BD%D1%8B-%D0%BD%D0%B0-%D0%B2%D0%BE%D0%B9%D0%BD%D0%B5-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0"/>
            <a:ext cx="471646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Прямоугольник 1"/>
          <p:cNvSpPr>
            <a:spLocks noChangeArrowheads="1"/>
          </p:cNvSpPr>
          <p:nvPr/>
        </p:nvSpPr>
        <p:spPr bwMode="auto">
          <a:xfrm>
            <a:off x="395288" y="333375"/>
            <a:ext cx="82804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4400" b="1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очетное звание «Город-герой» присваивалось Указом Президиума Верховного Совета СССР тем городам Советского Союза, жители которых проявили массовый героизм и мужество в защите Родины во время Великой Отечественной войны.</a:t>
            </a:r>
          </a:p>
        </p:txBody>
      </p:sp>
      <p:sp>
        <p:nvSpPr>
          <p:cNvPr id="16386" name="Прямоугольник 2"/>
          <p:cNvSpPr>
            <a:spLocks noChangeArrowheads="1"/>
          </p:cNvSpPr>
          <p:nvPr/>
        </p:nvSpPr>
        <p:spPr bwMode="auto">
          <a:xfrm>
            <a:off x="179388" y="3141663"/>
            <a:ext cx="65532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Ленинград (Санкт-Петербург)  - 1945 год;</a:t>
            </a:r>
          </a:p>
          <a:p>
            <a:r>
              <a:rPr lang="ru-RU" sz="2400" b="1">
                <a:latin typeface="Calibri" pitchFamily="34" charset="0"/>
              </a:rPr>
              <a:t>Сталинград (Волгоград) – 1945 год;</a:t>
            </a:r>
          </a:p>
          <a:p>
            <a:r>
              <a:rPr lang="ru-RU" sz="2400" b="1">
                <a:latin typeface="Calibri" pitchFamily="34" charset="0"/>
              </a:rPr>
              <a:t>Севастополь -1945 год;</a:t>
            </a:r>
          </a:p>
          <a:p>
            <a:r>
              <a:rPr lang="ru-RU" sz="2400" b="1">
                <a:latin typeface="Calibri" pitchFamily="34" charset="0"/>
              </a:rPr>
              <a:t>Одесса – 1945 год;</a:t>
            </a:r>
          </a:p>
          <a:p>
            <a:r>
              <a:rPr lang="ru-RU" sz="2400" b="1">
                <a:latin typeface="Calibri" pitchFamily="34" charset="0"/>
              </a:rPr>
              <a:t>Киев -1965 год;</a:t>
            </a:r>
          </a:p>
          <a:p>
            <a:r>
              <a:rPr lang="ru-RU" sz="2400" b="1">
                <a:latin typeface="Calibri" pitchFamily="34" charset="0"/>
              </a:rPr>
              <a:t>Москва -1965 год;</a:t>
            </a:r>
          </a:p>
        </p:txBody>
      </p:sp>
      <p:sp>
        <p:nvSpPr>
          <p:cNvPr id="16387" name="Прямоугольник 3"/>
          <p:cNvSpPr>
            <a:spLocks noChangeArrowheads="1"/>
          </p:cNvSpPr>
          <p:nvPr/>
        </p:nvSpPr>
        <p:spPr bwMode="auto">
          <a:xfrm>
            <a:off x="3289300" y="4005263"/>
            <a:ext cx="5854700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Брест (крепость-герой) -1965 год;</a:t>
            </a:r>
          </a:p>
          <a:p>
            <a:pPr algn="r"/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Керчь – 1973 год;</a:t>
            </a:r>
          </a:p>
          <a:p>
            <a:pPr algn="r"/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Новороссийск -1973 год;</a:t>
            </a:r>
          </a:p>
          <a:p>
            <a:pPr algn="r"/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Минск -1974 год;</a:t>
            </a:r>
          </a:p>
          <a:p>
            <a:pPr algn="r"/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Тула -1976 год;</a:t>
            </a:r>
          </a:p>
          <a:p>
            <a:pPr algn="r"/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Мурманск -1985 год;</a:t>
            </a:r>
          </a:p>
          <a:p>
            <a:pPr algn="r"/>
            <a:r>
              <a:rPr lang="ru-RU" sz="2400" b="1">
                <a:solidFill>
                  <a:srgbClr val="000000"/>
                </a:solidFill>
                <a:latin typeface="Calibri" pitchFamily="34" charset="0"/>
              </a:rPr>
              <a:t>Смоленск -1985 год.</a:t>
            </a:r>
          </a:p>
        </p:txBody>
      </p:sp>
      <p:grpSp>
        <p:nvGrpSpPr>
          <p:cNvPr id="16388" name="Группа 14"/>
          <p:cNvGrpSpPr>
            <a:grpSpLocks/>
          </p:cNvGrpSpPr>
          <p:nvPr/>
        </p:nvGrpSpPr>
        <p:grpSpPr bwMode="auto">
          <a:xfrm>
            <a:off x="250825" y="333375"/>
            <a:ext cx="8642350" cy="2590800"/>
            <a:chOff x="251520" y="332656"/>
            <a:chExt cx="8640960" cy="2592288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251520" y="404135"/>
              <a:ext cx="864096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251520" y="2853466"/>
              <a:ext cx="8640960" cy="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95960" y="332656"/>
              <a:ext cx="0" cy="2592288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8748041" y="332656"/>
              <a:ext cx="0" cy="2592288"/>
            </a:xfrm>
            <a:prstGeom prst="line">
              <a:avLst/>
            </a:prstGeom>
            <a:ln cap="rnd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6389" name="Picture 4" descr="http://im3-tub-ru.yandex.net/i?id=70466713-19-7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0113" y="5445125"/>
            <a:ext cx="93503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6" descr="Картинка 17 из 790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4388" y="2781300"/>
            <a:ext cx="7318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Города герои"/>
          <p:cNvPicPr>
            <a:picLocks noChangeAspect="1" noChangeArrowheads="1"/>
          </p:cNvPicPr>
          <p:nvPr/>
        </p:nvPicPr>
        <p:blipFill>
          <a:blip r:embed="rId4" cstate="print"/>
          <a:srcRect b="-169"/>
          <a:stretch>
            <a:fillRect/>
          </a:stretch>
        </p:blipFill>
        <p:spPr bwMode="auto">
          <a:xfrm>
            <a:off x="3348038" y="4437063"/>
            <a:ext cx="1704975" cy="22764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260350"/>
            <a:ext cx="206533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0" name="Прямоугольник 2"/>
          <p:cNvSpPr>
            <a:spLocks noChangeArrowheads="1"/>
          </p:cNvSpPr>
          <p:nvPr/>
        </p:nvSpPr>
        <p:spPr bwMode="auto">
          <a:xfrm>
            <a:off x="2411413" y="476250"/>
            <a:ext cx="648176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800" b="1" i="1">
                <a:latin typeface="Calibri" pitchFamily="34" charset="0"/>
              </a:rPr>
              <a:t>«Нас было пятеро: Седов, Грутов И., Боголюб, Михайлов, Селиванов В. Мы приняли первый бой 22 июня 1941 г. — 3ч15мин. Умрем, но не уйдем».</a:t>
            </a:r>
            <a:endParaRPr lang="ru-RU" sz="2800" b="1">
              <a:latin typeface="Calibri" pitchFamily="34" charset="0"/>
            </a:endParaRPr>
          </a:p>
        </p:txBody>
      </p:sp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323850" y="5300663"/>
            <a:ext cx="8820150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i="1">
                <a:latin typeface="Calibri" pitchFamily="34" charset="0"/>
              </a:rPr>
              <a:t> 28 июля 1944 г. войска 1-го Белорусского фронта освободили Брест от немецко-фашистских захватчиков.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2420938"/>
            <a:ext cx="3902075" cy="252095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2636838"/>
            <a:ext cx="3749675" cy="242252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9388" y="152400"/>
            <a:ext cx="206375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Прямоугольник 2"/>
          <p:cNvSpPr>
            <a:spLocks noChangeArrowheads="1"/>
          </p:cNvSpPr>
          <p:nvPr/>
        </p:nvSpPr>
        <p:spPr bwMode="auto">
          <a:xfrm>
            <a:off x="2124075" y="188913"/>
            <a:ext cx="684053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>
                <a:latin typeface="Calibri" pitchFamily="34" charset="0"/>
              </a:rPr>
              <a:t>    В первые же дни нацистского вторжения в СССР в июне 1941 года Минск подвергся опустошительным налетам германской авиации.  Несмотря на упорное сопротивление Красной Армии, город был захвачен уже на шестой день войны. </a:t>
            </a:r>
          </a:p>
        </p:txBody>
      </p:sp>
      <p:sp>
        <p:nvSpPr>
          <p:cNvPr id="18435" name="Прямоугольник 3"/>
          <p:cNvSpPr>
            <a:spLocks noChangeArrowheads="1"/>
          </p:cNvSpPr>
          <p:nvPr/>
        </p:nvSpPr>
        <p:spPr bwMode="auto">
          <a:xfrm>
            <a:off x="323850" y="5445125"/>
            <a:ext cx="85693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Calibri" pitchFamily="34" charset="0"/>
              </a:rPr>
              <a:t>Минск был освобожден советскими войсками 3 июля 1944 года.  Теперь эта дата отмечается, как День Независимости Республики Беларусь.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3213100"/>
            <a:ext cx="3795713" cy="223202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7900" y="2492375"/>
            <a:ext cx="3887788" cy="2808288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4663" y="4365625"/>
            <a:ext cx="1516062" cy="115887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88913"/>
            <a:ext cx="206533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Прямоугольник 2"/>
          <p:cNvSpPr>
            <a:spLocks noChangeArrowheads="1"/>
          </p:cNvSpPr>
          <p:nvPr/>
        </p:nvSpPr>
        <p:spPr bwMode="auto">
          <a:xfrm>
            <a:off x="2268538" y="188913"/>
            <a:ext cx="6696075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latin typeface="Calibri" pitchFamily="34" charset="0"/>
              </a:rPr>
              <a:t>    С целью не допустить прорыва немецко-фашистских войск к Москве 10 июля началось Смоленское сражение, которое продолжалась до 10 сентября 1941 г.  В 15ч 15 мин 14 июля 1941 года прозвучал первый залп легендарной «Катюши». </a:t>
            </a:r>
          </a:p>
        </p:txBody>
      </p:sp>
      <p:sp>
        <p:nvSpPr>
          <p:cNvPr id="19459" name="Прямоугольник 3"/>
          <p:cNvSpPr>
            <a:spLocks noChangeArrowheads="1"/>
          </p:cNvSpPr>
          <p:nvPr/>
        </p:nvSpPr>
        <p:spPr bwMode="auto">
          <a:xfrm>
            <a:off x="0" y="5732463"/>
            <a:ext cx="91440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Calibri" pitchFamily="34" charset="0"/>
              </a:rPr>
              <a:t>2 года и 3 месяца на Смоленской земле полыхал огонь войны.</a:t>
            </a:r>
          </a:p>
          <a:p>
            <a:pPr algn="ctr"/>
            <a:r>
              <a:rPr lang="ru-RU" sz="2400" b="1" i="1">
                <a:latin typeface="Calibri" pitchFamily="34" charset="0"/>
              </a:rPr>
              <a:t> 25 сентября 1943 г. советские войска освободили Смоленск.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420938"/>
            <a:ext cx="4210050" cy="2952750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788" y="2205038"/>
            <a:ext cx="2443162" cy="3455987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0200" y="2852738"/>
            <a:ext cx="1727200" cy="2763837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0825" y="188913"/>
            <a:ext cx="2065338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Прямоугольник 2"/>
          <p:cNvSpPr>
            <a:spLocks noChangeArrowheads="1"/>
          </p:cNvSpPr>
          <p:nvPr/>
        </p:nvSpPr>
        <p:spPr bwMode="auto">
          <a:xfrm>
            <a:off x="0" y="4919663"/>
            <a:ext cx="9144000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>
                <a:latin typeface="Calibri" pitchFamily="34" charset="0"/>
              </a:rPr>
              <a:t>3 декабря 1941 г. севернее города враг перерезал железную и шоссейную дороги, связывающие Тулу с Москвой. В этой критической обстановке защитники Тулы проявили мужество, стойкость и героизм. Сражаясь насмерть, они отстояли свой город. 5 декабря немецкая танковая армия начала отход.</a:t>
            </a:r>
          </a:p>
        </p:txBody>
      </p:sp>
      <p:sp>
        <p:nvSpPr>
          <p:cNvPr id="20483" name="Прямоугольник 3"/>
          <p:cNvSpPr>
            <a:spLocks noChangeArrowheads="1"/>
          </p:cNvSpPr>
          <p:nvPr/>
        </p:nvSpPr>
        <p:spPr bwMode="auto">
          <a:xfrm>
            <a:off x="2627313" y="31750"/>
            <a:ext cx="617537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>
                <a:latin typeface="Calibri" pitchFamily="34" charset="0"/>
              </a:rPr>
              <a:t>    24 октября 1941 г. началась героическая оборона Тулы. Армия противника возобновила наступление с целью захвата крупного индустриального, культурного центра и транспортного узла Тулы и обхода Москвы с юго-востока. </a:t>
            </a:r>
            <a:br>
              <a:rPr lang="ru-RU" sz="2400" b="1" i="1">
                <a:latin typeface="Calibri" pitchFamily="34" charset="0"/>
              </a:rPr>
            </a:br>
            <a:endParaRPr lang="ru-RU" sz="2400" b="1" i="1">
              <a:latin typeface="Calibri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163" y="2349500"/>
            <a:ext cx="2647950" cy="2519363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2988" y="2349500"/>
            <a:ext cx="3354387" cy="2592388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152400"/>
            <a:ext cx="2063750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Прямоугольник 2"/>
          <p:cNvSpPr>
            <a:spLocks noChangeArrowheads="1"/>
          </p:cNvSpPr>
          <p:nvPr/>
        </p:nvSpPr>
        <p:spPr bwMode="auto">
          <a:xfrm>
            <a:off x="1979613" y="260350"/>
            <a:ext cx="716438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b="1" i="1">
                <a:latin typeface="Calibri" pitchFamily="34" charset="0"/>
              </a:rPr>
              <a:t>   22 июня 1941 г. немецко-фашистская авиация нанесла воздушный удар по Киеву. 6 июля был создан штаб обороны города. Началась 72-дневная героическая оборона.   Но 19 сентября по приказу Ставки Верховного Главнокомандования Киев был оставлен советскими войсками. Гитлеровцы установили в Киеве жестокий оккупационный режим.</a:t>
            </a:r>
          </a:p>
        </p:txBody>
      </p:sp>
      <p:sp>
        <p:nvSpPr>
          <p:cNvPr id="21507" name="Прямоугольник 3"/>
          <p:cNvSpPr>
            <a:spLocks noChangeArrowheads="1"/>
          </p:cNvSpPr>
          <p:nvPr/>
        </p:nvSpPr>
        <p:spPr bwMode="auto">
          <a:xfrm>
            <a:off x="250825" y="5805488"/>
            <a:ext cx="50419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i="1">
                <a:latin typeface="Calibri" pitchFamily="34" charset="0"/>
              </a:rPr>
              <a:t>6 ноября 1943 г. советские войска освободили столицу Украины.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284538"/>
            <a:ext cx="3887788" cy="2555875"/>
          </a:xfrm>
          <a:prstGeom prst="rect">
            <a:avLst/>
          </a:prstGeom>
          <a:noFill/>
          <a:ln w="38100" cap="sq">
            <a:solidFill>
              <a:srgbClr val="000000"/>
            </a:solidFill>
            <a:miter lim="800000"/>
            <a:headEnd/>
            <a:tailEnd/>
          </a:ln>
          <a:effectLst>
            <a:outerShdw dist="38100" dir="2700000" algn="tl" rotWithShape="0">
              <a:srgbClr val="000000">
                <a:alpha val="42999"/>
              </a:srgbClr>
            </a:outerShdw>
          </a:effec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2852738"/>
            <a:ext cx="2857500" cy="3810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906</Words>
  <Application>Microsoft Office PowerPoint</Application>
  <PresentationFormat>Экран (4:3)</PresentationFormat>
  <Paragraphs>75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Катя</dc:creator>
  <cp:lastModifiedBy>Марина</cp:lastModifiedBy>
  <cp:revision>67</cp:revision>
  <dcterms:created xsi:type="dcterms:W3CDTF">2012-01-05T17:49:54Z</dcterms:created>
  <dcterms:modified xsi:type="dcterms:W3CDTF">2015-04-08T07:44:44Z</dcterms:modified>
</cp:coreProperties>
</file>